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Q/q3k5jxQuRA84HbehgJTpNI/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28" y="-1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36" Type="http://customschemas.google.com/relationships/presentationmetadata" Target="metadata"/><Relationship Id="rId3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707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5" name="Google Shape;15;p15" descr="{&quot;HashCode&quot;:-1260063538,&quot;Placement&quot;:&quot;Footer&quot;,&quot;Top&quot;:519.343,&quot;Left&quot;:453.295349,&quot;SlideWidth&quot;:960,&quot;SlideHeight&quot;:540}"/>
          <p:cNvSpPr txBox="1"/>
          <p:nvPr/>
        </p:nvSpPr>
        <p:spPr>
          <a:xfrm>
            <a:off x="5756851" y="6595656"/>
            <a:ext cx="678298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jp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1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82095"/>
            <a:ext cx="10515600" cy="363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"/>
          <p:cNvSpPr txBox="1"/>
          <p:nvPr/>
        </p:nvSpPr>
        <p:spPr>
          <a:xfrm>
            <a:off x="3554832" y="290540"/>
            <a:ext cx="6503567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Derecho a Protección de Datos Personales</a:t>
            </a:r>
            <a:endParaRPr/>
          </a:p>
        </p:txBody>
      </p:sp>
      <p:pic>
        <p:nvPicPr>
          <p:cNvPr id="292" name="Google Shape;29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488" y="958715"/>
            <a:ext cx="9250016" cy="441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1"/>
          <p:cNvSpPr txBox="1"/>
          <p:nvPr/>
        </p:nvSpPr>
        <p:spPr>
          <a:xfrm>
            <a:off x="3554832" y="290540"/>
            <a:ext cx="6503567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Principios del tratamiento de datos personales</a:t>
            </a:r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1717930" y="1094058"/>
            <a:ext cx="9030256" cy="4216634"/>
            <a:chOff x="591494" y="144137"/>
            <a:chExt cx="9030256" cy="4216634"/>
          </a:xfrm>
        </p:grpSpPr>
        <p:sp>
          <p:nvSpPr>
            <p:cNvPr id="301" name="Google Shape;301;p11"/>
            <p:cNvSpPr/>
            <p:nvPr/>
          </p:nvSpPr>
          <p:spPr>
            <a:xfrm rot="10800000">
              <a:off x="4668911" y="2132166"/>
              <a:ext cx="280045" cy="302038"/>
            </a:xfrm>
            <a:prstGeom prst="ellipse">
              <a:avLst/>
            </a:prstGeom>
            <a:solidFill>
              <a:srgbClr val="00008F"/>
            </a:solidFill>
            <a:ln w="25400" cap="flat" cmpd="sng">
              <a:solidFill>
                <a:srgbClr val="0000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 rot="10800000">
              <a:off x="4709923" y="2176398"/>
              <a:ext cx="198021" cy="21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 rot="-9701446">
              <a:off x="3086483" y="1972356"/>
              <a:ext cx="1629841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44204" y="7267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 rot="1098554">
              <a:off x="3860658" y="1942140"/>
              <a:ext cx="81492" cy="81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991498" y="828419"/>
              <a:ext cx="2332865" cy="1155112"/>
            </a:xfrm>
            <a:prstGeom prst="ellipse">
              <a:avLst/>
            </a:prstGeom>
            <a:solidFill>
              <a:srgbClr val="00ADC6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1333138" y="997581"/>
              <a:ext cx="1649585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Licitud</a:t>
              </a:r>
              <a:r>
                <a:rPr lang="es-MX" sz="24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 y Lealtad</a:t>
              </a:r>
              <a:endParaRPr sz="2400" b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 rot="-1655989">
              <a:off x="4815290" y="1719675"/>
              <a:ext cx="2102811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33304" y="7267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 txBox="1"/>
            <p:nvPr/>
          </p:nvSpPr>
          <p:spPr>
            <a:xfrm rot="-1655989">
              <a:off x="5814125" y="1677634"/>
              <a:ext cx="105140" cy="105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6483384" y="259612"/>
              <a:ext cx="2183093" cy="1155112"/>
            </a:xfrm>
            <a:prstGeom prst="ellipse">
              <a:avLst/>
            </a:prstGeom>
            <a:solidFill>
              <a:srgbClr val="027180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6803091" y="428774"/>
              <a:ext cx="1543679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Finalidad</a:t>
              </a:r>
              <a:endParaRPr sz="1600" b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 rot="-5337572">
              <a:off x="4385183" y="1687356"/>
              <a:ext cx="868761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74719" y="7267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 txBox="1"/>
            <p:nvPr/>
          </p:nvSpPr>
          <p:spPr>
            <a:xfrm rot="-5337572">
              <a:off x="4797844" y="1676166"/>
              <a:ext cx="43438" cy="43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3439734" y="144137"/>
              <a:ext cx="2795764" cy="1119454"/>
            </a:xfrm>
            <a:prstGeom prst="ellipse">
              <a:avLst/>
            </a:prstGeom>
            <a:solidFill>
              <a:srgbClr val="00008F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 txBox="1"/>
            <p:nvPr/>
          </p:nvSpPr>
          <p:spPr>
            <a:xfrm>
              <a:off x="3849164" y="308077"/>
              <a:ext cx="1976904" cy="791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Proporcionalidad</a:t>
              </a:r>
              <a:endParaRPr sz="1600" b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 rot="1357354">
              <a:off x="4851326" y="2768129"/>
              <a:ext cx="2293172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30540" y="7267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 txBox="1"/>
            <p:nvPr/>
          </p:nvSpPr>
          <p:spPr>
            <a:xfrm rot="1357354">
              <a:off x="5940583" y="2721329"/>
              <a:ext cx="114658" cy="114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862460" y="2982331"/>
              <a:ext cx="2020303" cy="1155112"/>
            </a:xfrm>
            <a:prstGeom prst="ellipse">
              <a:avLst/>
            </a:prstGeom>
            <a:solidFill>
              <a:srgbClr val="00ADC6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7158327" y="3151493"/>
              <a:ext cx="1428569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Calidad</a:t>
              </a:r>
              <a:endParaRPr sz="2400" b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 rot="10107228">
              <a:off x="3212038" y="2448301"/>
              <a:ext cx="1474235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47504" y="7267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 txBox="1"/>
            <p:nvPr/>
          </p:nvSpPr>
          <p:spPr>
            <a:xfrm rot="-692772">
              <a:off x="3912300" y="2421975"/>
              <a:ext cx="73711" cy="73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91494" y="2283480"/>
              <a:ext cx="2777768" cy="1155112"/>
            </a:xfrm>
            <a:prstGeom prst="ellipse">
              <a:avLst/>
            </a:prstGeom>
            <a:solidFill>
              <a:srgbClr val="027180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998289" y="2452642"/>
              <a:ext cx="1964178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Información</a:t>
              </a:r>
              <a:endParaRPr sz="2000" b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 rot="-165985">
              <a:off x="4947585" y="2214944"/>
              <a:ext cx="2111378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33169" y="72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 txBox="1"/>
            <p:nvPr/>
          </p:nvSpPr>
          <p:spPr>
            <a:xfrm rot="-165985">
              <a:off x="5950490" y="2172689"/>
              <a:ext cx="105568" cy="105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7050493" y="1529891"/>
              <a:ext cx="2571257" cy="1165716"/>
            </a:xfrm>
            <a:prstGeom prst="ellipse">
              <a:avLst/>
            </a:prstGeom>
            <a:solidFill>
              <a:srgbClr val="00ADC6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 txBox="1"/>
            <p:nvPr/>
          </p:nvSpPr>
          <p:spPr>
            <a:xfrm>
              <a:off x="7427045" y="1700606"/>
              <a:ext cx="1818153" cy="82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Consentimiento</a:t>
              </a:r>
              <a:endParaRPr sz="1600" b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 rot="5503915">
              <a:off x="4405443" y="2810641"/>
              <a:ext cx="774446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90429" y="72670"/>
                  </a:lnTo>
                </a:path>
              </a:pathLst>
            </a:cu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 txBox="1"/>
            <p:nvPr/>
          </p:nvSpPr>
          <p:spPr>
            <a:xfrm rot="-5296085">
              <a:off x="4773305" y="2801809"/>
              <a:ext cx="38722" cy="3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3287092" y="3208177"/>
              <a:ext cx="2952894" cy="1152594"/>
            </a:xfrm>
            <a:prstGeom prst="ellipse">
              <a:avLst/>
            </a:prstGeom>
            <a:solidFill>
              <a:srgbClr val="00008F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 txBox="1"/>
            <p:nvPr/>
          </p:nvSpPr>
          <p:spPr>
            <a:xfrm>
              <a:off x="3719533" y="3376970"/>
              <a:ext cx="2088012" cy="815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>
                  <a:solidFill>
                    <a:srgbClr val="EEECE1"/>
                  </a:solidFill>
                  <a:latin typeface="Calibri"/>
                  <a:ea typeface="Calibri"/>
                  <a:cs typeface="Calibri"/>
                  <a:sym typeface="Calibri"/>
                </a:rPr>
                <a:t>Responsabilidad</a:t>
              </a:r>
              <a:endParaRPr sz="1600" b="1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" name="Google Shape;33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/>
          <p:nvPr/>
        </p:nvSpPr>
        <p:spPr>
          <a:xfrm>
            <a:off x="2202739" y="282457"/>
            <a:ext cx="7099819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142940" y="724797"/>
            <a:ext cx="2272311" cy="1985537"/>
          </a:xfrm>
          <a:prstGeom prst="diamond">
            <a:avLst/>
          </a:prstGeom>
          <a:solidFill>
            <a:srgbClr val="00008F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6332588" y="2324519"/>
            <a:ext cx="2238358" cy="1987881"/>
          </a:xfrm>
          <a:prstGeom prst="diamond">
            <a:avLst/>
          </a:prstGeom>
          <a:solidFill>
            <a:srgbClr val="027180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2470407" y="751640"/>
            <a:ext cx="2332334" cy="1958694"/>
          </a:xfrm>
          <a:prstGeom prst="diamond">
            <a:avLst/>
          </a:prstGeom>
          <a:solidFill>
            <a:srgbClr val="027180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1309883" y="2365867"/>
            <a:ext cx="2253225" cy="2026991"/>
          </a:xfrm>
          <a:prstGeom prst="diamond">
            <a:avLst/>
          </a:prstGeom>
          <a:solidFill>
            <a:srgbClr val="00AEC6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5015621" y="724797"/>
            <a:ext cx="2200750" cy="1991497"/>
          </a:xfrm>
          <a:prstGeom prst="diamond">
            <a:avLst/>
          </a:prstGeom>
          <a:solidFill>
            <a:srgbClr val="00AEC6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3891963" y="1991807"/>
            <a:ext cx="2216312" cy="1999331"/>
          </a:xfrm>
          <a:prstGeom prst="diamond">
            <a:avLst/>
          </a:prstGeom>
          <a:solidFill>
            <a:srgbClr val="00008F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7529831" y="751640"/>
            <a:ext cx="2207274" cy="2013676"/>
          </a:xfrm>
          <a:prstGeom prst="diamond">
            <a:avLst/>
          </a:prstGeom>
          <a:solidFill>
            <a:srgbClr val="00008F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3026694" y="1550254"/>
            <a:ext cx="14252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Contratos</a:t>
            </a:r>
            <a:endParaRPr/>
          </a:p>
        </p:txBody>
      </p:sp>
      <p:sp>
        <p:nvSpPr>
          <p:cNvPr id="345" name="Google Shape;345;p12"/>
          <p:cNvSpPr txBox="1"/>
          <p:nvPr/>
        </p:nvSpPr>
        <p:spPr>
          <a:xfrm>
            <a:off x="5390230" y="1348233"/>
            <a:ext cx="16103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Política programas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prácticas </a:t>
            </a:r>
            <a:endParaRPr/>
          </a:p>
        </p:txBody>
      </p:sp>
      <p:sp>
        <p:nvSpPr>
          <p:cNvPr id="346" name="Google Shape;346;p12"/>
          <p:cNvSpPr txBox="1"/>
          <p:nvPr/>
        </p:nvSpPr>
        <p:spPr>
          <a:xfrm>
            <a:off x="754383" y="1550255"/>
            <a:ext cx="113511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Consultas</a:t>
            </a:r>
            <a:endParaRPr/>
          </a:p>
        </p:txBody>
      </p:sp>
      <p:sp>
        <p:nvSpPr>
          <p:cNvPr id="347" name="Google Shape;347;p12"/>
          <p:cNvSpPr txBox="1"/>
          <p:nvPr/>
        </p:nvSpPr>
        <p:spPr>
          <a:xfrm>
            <a:off x="1610278" y="3233286"/>
            <a:ext cx="17202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Transferencias</a:t>
            </a:r>
            <a:endParaRPr/>
          </a:p>
        </p:txBody>
      </p:sp>
      <p:sp>
        <p:nvSpPr>
          <p:cNvPr id="348" name="Google Shape;348;p12"/>
          <p:cNvSpPr txBox="1"/>
          <p:nvPr/>
        </p:nvSpPr>
        <p:spPr>
          <a:xfrm>
            <a:off x="4306172" y="2815835"/>
            <a:ext cx="14188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Cultura</a:t>
            </a:r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6870506" y="3010030"/>
            <a:ext cx="13186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Solicitudes Derechos  ARCO</a:t>
            </a:r>
            <a:endParaRPr/>
          </a:p>
        </p:txBody>
      </p:sp>
      <p:sp>
        <p:nvSpPr>
          <p:cNvPr id="350" name="Google Shape;350;p12"/>
          <p:cNvSpPr txBox="1"/>
          <p:nvPr/>
        </p:nvSpPr>
        <p:spPr>
          <a:xfrm>
            <a:off x="7752849" y="1568536"/>
            <a:ext cx="191159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Procedimientos INAI</a:t>
            </a:r>
            <a:endParaRPr/>
          </a:p>
        </p:txBody>
      </p:sp>
      <p:pic>
        <p:nvPicPr>
          <p:cNvPr id="351" name="Google Shape;3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2"/>
          <p:cNvSpPr txBox="1"/>
          <p:nvPr/>
        </p:nvSpPr>
        <p:spPr>
          <a:xfrm>
            <a:off x="1917700" y="290540"/>
            <a:ext cx="9017000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Oficial o Departamento de Protección de Datos Personales Funciones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1">
              <a:solidFill>
                <a:srgbClr val="4454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488380" y="4157248"/>
            <a:ext cx="2243796" cy="1651556"/>
          </a:xfrm>
          <a:prstGeom prst="diamond">
            <a:avLst/>
          </a:prstGeom>
          <a:solidFill>
            <a:srgbClr val="00008F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2853701" y="3901664"/>
            <a:ext cx="2377717" cy="1779702"/>
          </a:xfrm>
          <a:prstGeom prst="diamond">
            <a:avLst/>
          </a:prstGeom>
          <a:solidFill>
            <a:srgbClr val="027180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6550427" y="4475803"/>
            <a:ext cx="2247520" cy="1651556"/>
          </a:xfrm>
          <a:prstGeom prst="diamond">
            <a:avLst/>
          </a:prstGeom>
          <a:solidFill>
            <a:srgbClr val="027180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4976255" y="3464938"/>
            <a:ext cx="2247520" cy="1651556"/>
          </a:xfrm>
          <a:prstGeom prst="diamond">
            <a:avLst/>
          </a:prstGeom>
          <a:solidFill>
            <a:srgbClr val="00AEC6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9386399" y="1768850"/>
            <a:ext cx="2390319" cy="1627109"/>
          </a:xfrm>
          <a:prstGeom prst="diamond">
            <a:avLst/>
          </a:prstGeom>
          <a:solidFill>
            <a:srgbClr val="00AEC6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8080587" y="3134970"/>
            <a:ext cx="2443942" cy="1801794"/>
          </a:xfrm>
          <a:prstGeom prst="diamond">
            <a:avLst/>
          </a:prstGeom>
          <a:solidFill>
            <a:srgbClr val="00008F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 txBox="1"/>
          <p:nvPr/>
        </p:nvSpPr>
        <p:spPr>
          <a:xfrm>
            <a:off x="708664" y="4636090"/>
            <a:ext cx="1767505" cy="55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Cambios normativos</a:t>
            </a:r>
            <a:endParaRPr/>
          </a:p>
        </p:txBody>
      </p:sp>
      <p:sp>
        <p:nvSpPr>
          <p:cNvPr id="360" name="Google Shape;360;p12"/>
          <p:cNvSpPr txBox="1"/>
          <p:nvPr/>
        </p:nvSpPr>
        <p:spPr>
          <a:xfrm>
            <a:off x="6627896" y="5105016"/>
            <a:ext cx="2147264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Cumplimiento </a:t>
            </a:r>
            <a:endParaRPr/>
          </a:p>
        </p:txBody>
      </p:sp>
      <p:sp>
        <p:nvSpPr>
          <p:cNvPr id="361" name="Google Shape;361;p12"/>
          <p:cNvSpPr txBox="1"/>
          <p:nvPr/>
        </p:nvSpPr>
        <p:spPr>
          <a:xfrm>
            <a:off x="5381896" y="4036234"/>
            <a:ext cx="1501597" cy="49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Revisión monitoreo</a:t>
            </a:r>
            <a:endParaRPr/>
          </a:p>
        </p:txBody>
      </p:sp>
      <p:sp>
        <p:nvSpPr>
          <p:cNvPr id="362" name="Google Shape;362;p12"/>
          <p:cNvSpPr txBox="1"/>
          <p:nvPr/>
        </p:nvSpPr>
        <p:spPr>
          <a:xfrm>
            <a:off x="9737105" y="2173424"/>
            <a:ext cx="1759684" cy="93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Proyectos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Riesgo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DPIA</a:t>
            </a:r>
            <a:endParaRPr/>
          </a:p>
        </p:txBody>
      </p:sp>
      <p:sp>
        <p:nvSpPr>
          <p:cNvPr id="363" name="Google Shape;363;p12"/>
          <p:cNvSpPr txBox="1"/>
          <p:nvPr/>
        </p:nvSpPr>
        <p:spPr>
          <a:xfrm>
            <a:off x="3265656" y="4533513"/>
            <a:ext cx="1635360" cy="62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Vulneración incidente</a:t>
            </a:r>
            <a:endParaRPr/>
          </a:p>
        </p:txBody>
      </p:sp>
      <p:sp>
        <p:nvSpPr>
          <p:cNvPr id="364" name="Google Shape;364;p12"/>
          <p:cNvSpPr txBox="1"/>
          <p:nvPr/>
        </p:nvSpPr>
        <p:spPr>
          <a:xfrm>
            <a:off x="8482862" y="3825233"/>
            <a:ext cx="1999706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Inventario DP</a:t>
            </a:r>
            <a:endParaRPr/>
          </a:p>
        </p:txBody>
      </p:sp>
      <p:pic>
        <p:nvPicPr>
          <p:cNvPr id="365" name="Google Shape;36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 txBox="1"/>
          <p:nvPr/>
        </p:nvSpPr>
        <p:spPr>
          <a:xfrm>
            <a:off x="1600200" y="2286001"/>
            <a:ext cx="9272657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800"/>
              <a:buFont typeface="Century Gothic"/>
              <a:buNone/>
            </a:pPr>
            <a:r>
              <a:rPr lang="es-MX" sz="48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Caso práctico</a:t>
            </a:r>
            <a:endParaRPr/>
          </a:p>
        </p:txBody>
      </p:sp>
      <p:pic>
        <p:nvPicPr>
          <p:cNvPr id="371" name="Google Shape;3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"/>
          <p:cNvSpPr txBox="1"/>
          <p:nvPr/>
        </p:nvSpPr>
        <p:spPr>
          <a:xfrm>
            <a:off x="1600200" y="2286001"/>
            <a:ext cx="9272657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800"/>
              <a:buFont typeface="Century Gothic"/>
              <a:buNone/>
            </a:pPr>
            <a:r>
              <a:rPr lang="es-MX" sz="48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Espacio para preguntas y respuestas</a:t>
            </a:r>
            <a:endParaRPr/>
          </a:p>
        </p:txBody>
      </p:sp>
      <p:pic>
        <p:nvPicPr>
          <p:cNvPr id="378" name="Google Shape;3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728856" y="1154829"/>
            <a:ext cx="9144000" cy="116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800"/>
              <a:buFont typeface="Century Gothic"/>
              <a:buNone/>
            </a:pPr>
            <a:r>
              <a:rPr lang="es-MX" sz="4800" b="1" i="0" u="none" strike="noStrike" cap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Presentación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4454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4437" y="25965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563757" y="375049"/>
            <a:ext cx="9144000" cy="138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800"/>
              <a:buFont typeface="Century Gothic"/>
              <a:buNone/>
            </a:pPr>
            <a:r>
              <a:rPr lang="es-MX" sz="4800" b="1" i="0" u="none" strike="noStrike" cap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Compliance?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3"/>
          <p:cNvGrpSpPr/>
          <p:nvPr/>
        </p:nvGrpSpPr>
        <p:grpSpPr>
          <a:xfrm>
            <a:off x="1413682" y="1204571"/>
            <a:ext cx="8573056" cy="4447335"/>
            <a:chOff x="578793" y="36134"/>
            <a:chExt cx="8573056" cy="4447335"/>
          </a:xfrm>
        </p:grpSpPr>
        <p:sp>
          <p:nvSpPr>
            <p:cNvPr id="106" name="Google Shape;106;p3"/>
            <p:cNvSpPr/>
            <p:nvPr/>
          </p:nvSpPr>
          <p:spPr>
            <a:xfrm>
              <a:off x="3632856" y="1536665"/>
              <a:ext cx="2352155" cy="149304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3977321" y="1755316"/>
              <a:ext cx="1663225" cy="1055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COMPLIANCE</a:t>
              </a:r>
              <a:endPara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-9925255">
              <a:off x="3143024" y="1915717"/>
              <a:ext cx="587097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122714" y="7267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 rot="874745">
              <a:off x="3421895" y="1911569"/>
              <a:ext cx="29354" cy="29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53405" y="1006220"/>
              <a:ext cx="2332865" cy="115511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1295045" y="1175382"/>
              <a:ext cx="1649585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Leyes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-1587067">
              <a:off x="5665253" y="1517205"/>
              <a:ext cx="1324244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52885" y="7267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 rot="-1587067">
              <a:off x="6294269" y="1494629"/>
              <a:ext cx="66212" cy="6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623858" y="259611"/>
              <a:ext cx="2183093" cy="115511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6943565" y="428773"/>
              <a:ext cx="1543679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Reglas</a:t>
              </a:r>
              <a:endPara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5289855">
              <a:off x="4648229" y="1335651"/>
              <a:ext cx="381472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170165" y="7267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 rot="-5289855">
              <a:off x="4829428" y="1336644"/>
              <a:ext cx="19073" cy="1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65131" y="36134"/>
              <a:ext cx="2795764" cy="1119454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874561" y="200074"/>
              <a:ext cx="1976904" cy="791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Regulación</a:t>
              </a:r>
              <a:endPara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1515423">
              <a:off x="5675280" y="3064173"/>
              <a:ext cx="1622755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43157" y="7267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 rot="1515423">
              <a:off x="6446089" y="3034134"/>
              <a:ext cx="81137" cy="81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989465" y="3210932"/>
              <a:ext cx="2020303" cy="1155112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7285332" y="3380094"/>
              <a:ext cx="1428569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Políticas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9708775">
              <a:off x="3038897" y="2731932"/>
              <a:ext cx="744153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94111" y="7267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 rot="-1091225">
              <a:off x="3392370" y="2723858"/>
              <a:ext cx="37207" cy="37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78793" y="2639077"/>
              <a:ext cx="2777768" cy="1155112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985588" y="2808239"/>
              <a:ext cx="1964178" cy="81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Principios</a:t>
              </a:r>
              <a:endPara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 rot="-63112">
              <a:off x="5984469" y="2245589"/>
              <a:ext cx="597226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117263" y="7267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 rot="-63112">
              <a:off x="6268152" y="2241188"/>
              <a:ext cx="29861" cy="29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580592" y="1644193"/>
              <a:ext cx="2571257" cy="1165716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6957144" y="1814908"/>
              <a:ext cx="1818153" cy="82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Controles</a:t>
              </a:r>
              <a:endPara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5254223">
              <a:off x="4696098" y="3169665"/>
              <a:ext cx="301790" cy="210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2670"/>
                  </a:moveTo>
                  <a:lnTo>
                    <a:pt x="232058" y="72670"/>
                  </a:lnTo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 rot="5254223">
              <a:off x="4839449" y="3172650"/>
              <a:ext cx="15089" cy="15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01392" y="3330875"/>
              <a:ext cx="2952894" cy="1152594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833833" y="3499668"/>
              <a:ext cx="2088012" cy="815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Estándares</a:t>
              </a:r>
              <a:endPara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 rot="10800000">
            <a:off x="1027030" y="859535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030520" y="859535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rot="10800000">
            <a:off x="5034011" y="859536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037501" y="859537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027030" y="859535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 rot="10800000">
            <a:off x="9040991" y="859537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 rot="10800000">
            <a:off x="3030520" y="859535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rot="10800000">
            <a:off x="7037501" y="859537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034011" y="859536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040991" y="859537"/>
            <a:ext cx="2213784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75" tIns="60950" rIns="121875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4"/>
          <p:cNvGrpSpPr/>
          <p:nvPr/>
        </p:nvGrpSpPr>
        <p:grpSpPr>
          <a:xfrm>
            <a:off x="1805884" y="1670467"/>
            <a:ext cx="627650" cy="622169"/>
            <a:chOff x="-6350" y="1208088"/>
            <a:chExt cx="363538" cy="360363"/>
          </a:xfrm>
        </p:grpSpPr>
        <p:sp>
          <p:nvSpPr>
            <p:cNvPr id="152" name="Google Shape;152;p4"/>
            <p:cNvSpPr/>
            <p:nvPr/>
          </p:nvSpPr>
          <p:spPr>
            <a:xfrm>
              <a:off x="-6350" y="1208088"/>
              <a:ext cx="363538" cy="360363"/>
            </a:xfrm>
            <a:custGeom>
              <a:avLst/>
              <a:gdLst/>
              <a:ahLst/>
              <a:cxnLst/>
              <a:rect l="l" t="t" r="r" b="b"/>
              <a:pathLst>
                <a:path w="124" h="123" extrusionOk="0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5413" y="1336676"/>
              <a:ext cx="100013" cy="100013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7475" y="1457326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80975" y="1263651"/>
              <a:ext cx="55563" cy="58738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4"/>
          <p:cNvSpPr/>
          <p:nvPr/>
        </p:nvSpPr>
        <p:spPr>
          <a:xfrm>
            <a:off x="5923056" y="1716937"/>
            <a:ext cx="520645" cy="520645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>
            <a:off x="9957045" y="1771508"/>
            <a:ext cx="473095" cy="473095"/>
            <a:chOff x="8783638" y="3568701"/>
            <a:chExt cx="360363" cy="360363"/>
          </a:xfrm>
        </p:grpSpPr>
        <p:sp>
          <p:nvSpPr>
            <p:cNvPr id="158" name="Google Shape;158;p4"/>
            <p:cNvSpPr/>
            <p:nvPr/>
          </p:nvSpPr>
          <p:spPr>
            <a:xfrm>
              <a:off x="8783638" y="3568701"/>
              <a:ext cx="360363" cy="36036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8818563" y="3862388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 txBox="1"/>
          <p:nvPr/>
        </p:nvSpPr>
        <p:spPr>
          <a:xfrm>
            <a:off x="1129682" y="3494491"/>
            <a:ext cx="2013300" cy="129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PREVENIR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5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Garantizando que las transacciones realizadas por la </a:t>
            </a:r>
            <a:r>
              <a:rPr lang="es-MX" sz="1250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empresas/</a:t>
            </a:r>
            <a:r>
              <a:rPr lang="es-MX" sz="1250" b="1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OSC</a:t>
            </a:r>
            <a:r>
              <a:rPr lang="es-MX" sz="1250" dirty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s-MX" sz="125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sean de procedencia lícita</a:t>
            </a:r>
            <a:endParaRPr sz="125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3142980" y="3494491"/>
            <a:ext cx="2013298" cy="109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IDENTIFICAR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Riesgos potenciales relacionados con el incumplimiento a leyes y normativa interna</a:t>
            </a:r>
            <a:endParaRPr sz="12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5170996" y="3494491"/>
            <a:ext cx="2076798" cy="87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PROMOVER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Un comportamiento ético y de cumplimiento en todos nuestros colaboradores</a:t>
            </a:r>
            <a:endParaRPr sz="12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7184294" y="3494491"/>
            <a:ext cx="2013300" cy="108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ACOMPAÑAR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5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 las</a:t>
            </a:r>
            <a:r>
              <a:rPr lang="es-MX" sz="1250" dirty="0">
                <a:solidFill>
                  <a:srgbClr val="FF00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s-MX" sz="1250" dirty="0">
                <a:latin typeface="Lato Light"/>
                <a:ea typeface="Lato Light"/>
                <a:cs typeface="Lato Light"/>
                <a:sym typeface="Lato Light"/>
              </a:rPr>
              <a:t>empresas/</a:t>
            </a:r>
            <a:r>
              <a:rPr lang="es-MX" sz="1250" b="1" dirty="0">
                <a:latin typeface="Lato Light"/>
                <a:ea typeface="Lato Light"/>
                <a:cs typeface="Lato Light"/>
                <a:sym typeface="Lato Light"/>
              </a:rPr>
              <a:t>OSC</a:t>
            </a:r>
            <a:r>
              <a:rPr lang="es-MX" sz="1250" dirty="0"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s-MX" sz="125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 sus actividades para establecer medidas de mitigación</a:t>
            </a:r>
            <a:endParaRPr sz="125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9251284" y="3494491"/>
            <a:ext cx="2199080" cy="109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ASESORAR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Durante la implementación de procesos y procedimientos para asegurar el cumplimiento</a:t>
            </a:r>
            <a:endParaRPr sz="12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891611" y="5003057"/>
            <a:ext cx="105017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>
                <a:solidFill>
                  <a:srgbClr val="2F5496"/>
                </a:solidFill>
                <a:latin typeface="Arial Narrow"/>
                <a:ea typeface="Arial Narrow"/>
                <a:cs typeface="Arial Narrow"/>
                <a:sym typeface="Arial Narrow"/>
              </a:rPr>
              <a:t>PREVENCIÓN DE LAVADO DE DINERO – </a:t>
            </a:r>
            <a:r>
              <a:rPr lang="es-MX" sz="2200" b="1">
                <a:solidFill>
                  <a:srgbClr val="92D050"/>
                </a:solidFill>
                <a:latin typeface="Arial Narrow"/>
                <a:ea typeface="Arial Narrow"/>
                <a:cs typeface="Arial Narrow"/>
                <a:sym typeface="Arial Narrow"/>
              </a:rPr>
              <a:t>ANTICORRUPCIÓN –</a:t>
            </a:r>
            <a:endParaRPr sz="2200">
              <a:solidFill>
                <a:srgbClr val="92D05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MX" sz="2200" b="1">
                <a:solidFill>
                  <a:srgbClr val="7B7B7B"/>
                </a:solidFill>
                <a:latin typeface="Arial Narrow"/>
                <a:ea typeface="Arial Narrow"/>
                <a:cs typeface="Arial Narrow"/>
                <a:sym typeface="Arial Narrow"/>
              </a:rPr>
              <a:t>NORMATIVIDAD -</a:t>
            </a:r>
            <a:r>
              <a:rPr lang="es-MX" sz="2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MX" sz="22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PROTECCIÓN DE DATOS PERSONALES - </a:t>
            </a:r>
            <a:r>
              <a:rPr lang="es-MX" sz="2200" b="1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rPr>
              <a:t>CONDUCTA DE NEGOCIO </a:t>
            </a:r>
            <a:endParaRPr sz="2200" b="1">
              <a:solidFill>
                <a:schemeClr val="accent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2025" y="1662454"/>
            <a:ext cx="734126" cy="73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1755" y="1464622"/>
            <a:ext cx="1025275" cy="10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3521597" y="200153"/>
            <a:ext cx="5844208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entury Gothic"/>
              <a:buNone/>
            </a:pPr>
            <a:r>
              <a:rPr lang="es-MX" sz="2400" b="1" u="none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Misión y estructura de Compliance</a:t>
            </a:r>
            <a:endParaRPr sz="2400" b="1" u="none">
              <a:solidFill>
                <a:srgbClr val="4454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4996535" y="2461605"/>
            <a:ext cx="2211322" cy="2211899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70C0">
              <a:alpha val="74901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171394" y="1140357"/>
            <a:ext cx="2141925" cy="11714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3425771" y="4497160"/>
            <a:ext cx="1519254" cy="270351"/>
          </a:xfrm>
          <a:custGeom>
            <a:avLst/>
            <a:gdLst/>
            <a:ahLst/>
            <a:cxnLst/>
            <a:rect l="l" t="t" r="r" b="b"/>
            <a:pathLst>
              <a:path w="21600" h="18160" extrusionOk="0">
                <a:moveTo>
                  <a:pt x="21600" y="0"/>
                </a:moveTo>
                <a:cubicBezTo>
                  <a:pt x="15161" y="16259"/>
                  <a:pt x="7961" y="21600"/>
                  <a:pt x="0" y="16023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066000" y="3363908"/>
            <a:ext cx="1247982" cy="5135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19185" y="8290"/>
                  <a:pt x="11985" y="1090"/>
                  <a:pt x="0" y="0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 rot="-240124">
            <a:off x="7062940" y="1616147"/>
            <a:ext cx="1851485" cy="8891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1386" y="9302"/>
                  <a:pt x="8586" y="2102"/>
                  <a:pt x="21600" y="0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 rot="-1007595">
            <a:off x="7294856" y="4141695"/>
            <a:ext cx="1621771" cy="551965"/>
          </a:xfrm>
          <a:custGeom>
            <a:avLst/>
            <a:gdLst/>
            <a:ahLst/>
            <a:cxnLst/>
            <a:rect l="l" t="t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 rot="-267846">
            <a:off x="7474171" y="3496566"/>
            <a:ext cx="1298196" cy="3547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2415" y="8290"/>
                  <a:pt x="9615" y="1090"/>
                  <a:pt x="21600" y="0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875046" y="1735168"/>
            <a:ext cx="2433120" cy="73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Participación en medios de comunicación en línea y redes sociales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1015123" y="3229634"/>
            <a:ext cx="2255099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de discriminación y acoso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9732966" y="1998367"/>
            <a:ext cx="2235884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de Lavado de Dinero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141944" y="4346617"/>
            <a:ext cx="2562974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Manejo de la información confidencial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9003627" y="3212811"/>
            <a:ext cx="2275561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de uso indebido de información estratégica 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9875852" y="4015033"/>
            <a:ext cx="2316148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 de libre competencia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5108166" y="3080261"/>
            <a:ext cx="19880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CÓDIGO DE CUMPLIMIENTO Y ÉTICA</a:t>
            </a: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3289178" y="2126531"/>
            <a:ext cx="1613835" cy="848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919625">
            <a:off x="7469756" y="2262736"/>
            <a:ext cx="1346589" cy="985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1386" y="9302"/>
                  <a:pt x="8586" y="2102"/>
                  <a:pt x="21600" y="0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910640" y="859038"/>
            <a:ext cx="2046797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Respeto por la salud y la seguridad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9831093" y="1029419"/>
            <a:ext cx="2209782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Prevención de Soborno y Corrupción</a:t>
            </a:r>
            <a:endParaRPr/>
          </a:p>
        </p:txBody>
      </p:sp>
      <p:sp>
        <p:nvSpPr>
          <p:cNvPr id="193" name="Google Shape;193;p5"/>
          <p:cNvSpPr/>
          <p:nvPr/>
        </p:nvSpPr>
        <p:spPr>
          <a:xfrm rot="-261408">
            <a:off x="3592912" y="4964663"/>
            <a:ext cx="1959345" cy="888001"/>
          </a:xfrm>
          <a:custGeom>
            <a:avLst/>
            <a:gdLst/>
            <a:ahLst/>
            <a:cxnLst/>
            <a:rect l="l" t="t" r="r" b="b"/>
            <a:pathLst>
              <a:path w="21600" h="18160" extrusionOk="0">
                <a:moveTo>
                  <a:pt x="21600" y="0"/>
                </a:moveTo>
                <a:cubicBezTo>
                  <a:pt x="15161" y="16259"/>
                  <a:pt x="7961" y="21600"/>
                  <a:pt x="0" y="16023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rot="-461904">
            <a:off x="6785832" y="4528401"/>
            <a:ext cx="2302781" cy="1077685"/>
          </a:xfrm>
          <a:custGeom>
            <a:avLst/>
            <a:gdLst/>
            <a:ahLst/>
            <a:cxnLst/>
            <a:rect l="l" t="t" r="r" b="b"/>
            <a:pathLst>
              <a:path w="21600" h="18160" extrusionOk="0">
                <a:moveTo>
                  <a:pt x="0" y="0"/>
                </a:moveTo>
                <a:cubicBezTo>
                  <a:pt x="6439" y="16259"/>
                  <a:pt x="13639" y="21600"/>
                  <a:pt x="21600" y="16023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956814" y="5372701"/>
            <a:ext cx="265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 y uso responsable de los datos de </a:t>
            </a:r>
            <a:r>
              <a:rPr lang="es-MX" sz="1400" b="1" dirty="0"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MX" b="1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clientes</a:t>
            </a:r>
            <a:r>
              <a:rPr lang="es-MX" b="1" dirty="0">
                <a:latin typeface="Calibri"/>
                <a:ea typeface="Calibri"/>
                <a:cs typeface="Calibri"/>
                <a:sym typeface="Calibri"/>
              </a:rPr>
              <a:t> / beneficiarios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9090088" y="4894825"/>
            <a:ext cx="2402401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Trato Justo y profesional a los </a:t>
            </a:r>
            <a:r>
              <a:rPr lang="es-MX" sz="1400" b="1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clientes</a:t>
            </a:r>
            <a:r>
              <a:rPr lang="es-MX" sz="1400" b="1" dirty="0">
                <a:latin typeface="Calibri"/>
                <a:ea typeface="Calibri"/>
                <a:cs typeface="Calibri"/>
                <a:sym typeface="Calibri"/>
              </a:rPr>
              <a:t> / beneficiarios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6561472" y="879612"/>
            <a:ext cx="1960284" cy="523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Prevención de Conflictos de Interés</a:t>
            </a:r>
            <a:endParaRPr sz="1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8" name="Google Shape;198;p5"/>
          <p:cNvSpPr/>
          <p:nvPr/>
        </p:nvSpPr>
        <p:spPr>
          <a:xfrm rot="-3514476" flipH="1">
            <a:off x="6341137" y="1953439"/>
            <a:ext cx="714156" cy="528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2415" y="8290"/>
                  <a:pt x="9615" y="1090"/>
                  <a:pt x="21600" y="0"/>
                </a:cubicBezTo>
              </a:path>
            </a:pathLst>
          </a:custGeom>
          <a:noFill/>
          <a:ln w="9525" cap="flat" cmpd="sng">
            <a:solidFill>
              <a:srgbClr val="53585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4818" y="4721143"/>
            <a:ext cx="689662" cy="61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40" y="1784283"/>
            <a:ext cx="640415" cy="64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4069" y="1961605"/>
            <a:ext cx="607238" cy="60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219707" y="4652791"/>
            <a:ext cx="86969" cy="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250538" y="5251412"/>
            <a:ext cx="632392" cy="63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75762" y="4330607"/>
            <a:ext cx="545395" cy="54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4302" y="3893005"/>
            <a:ext cx="634108" cy="63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79188" y="3204605"/>
            <a:ext cx="689662" cy="68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707251" y="-1511947"/>
            <a:ext cx="241362" cy="24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 descr="Imagen relacionad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676189" y="967960"/>
            <a:ext cx="92151" cy="11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5" descr="Imagen relacionad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52425" y="847902"/>
            <a:ext cx="668882" cy="66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 descr="Resultado de imagen para inclusio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503" y="3123680"/>
            <a:ext cx="1023918" cy="6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" descr="Resultado de imagen para higiene salubridad seguridad protecciÃ³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6283" y="512681"/>
            <a:ext cx="724357" cy="72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" descr="Enroque de ciencia: Â¿Es lo mismo direcciÃ³n que sentido? (y II)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07545" y="829113"/>
            <a:ext cx="717706" cy="71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"/>
          <p:cNvSpPr txBox="1"/>
          <p:nvPr/>
        </p:nvSpPr>
        <p:spPr>
          <a:xfrm>
            <a:off x="3180092" y="264284"/>
            <a:ext cx="5844208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Código de Cumplimiento y Ética</a:t>
            </a:r>
            <a:endParaRPr/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/>
          <p:nvPr/>
        </p:nvSpPr>
        <p:spPr>
          <a:xfrm>
            <a:off x="787400" y="823866"/>
            <a:ext cx="10477500" cy="561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1717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Controles y reglas para evitar beneficios personales inadecuados:</a:t>
            </a:r>
            <a:endParaRPr dirty="0"/>
          </a:p>
          <a:p>
            <a:pPr marL="1143000" marR="0" lvl="2" indent="-219075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Recibir y dar regalos, invitaciones, compras, reembolsos y reclamaciones de gastos del negocio, distribución operaciones con terceros, incluyendo consultores y agentes, relaciones gubernamentales, libros y registros.</a:t>
            </a:r>
            <a:endParaRPr dirty="0"/>
          </a:p>
          <a:p>
            <a:pPr marL="685800" marR="0" lvl="1" indent="-8763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1717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Tolerancia cero a cualquier forma de corrupción pública o privada.</a:t>
            </a:r>
            <a:endParaRPr dirty="0"/>
          </a:p>
          <a:p>
            <a:pPr marL="685800" marR="0" lvl="1" indent="-8763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1717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Publicidad y transparencia </a:t>
            </a:r>
            <a:endParaRPr dirty="0"/>
          </a:p>
          <a:p>
            <a:pPr marL="457200" marR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1717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Canales de denuncia de irregularidades</a:t>
            </a:r>
            <a:endParaRPr dirty="0"/>
          </a:p>
          <a:p>
            <a:pPr marL="457200" marR="0" lvl="1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1717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Cumplimiento al Sistema Nacional Anticorrupción (SNA).</a:t>
            </a:r>
            <a:endParaRPr dirty="0"/>
          </a:p>
          <a:p>
            <a:pPr marL="1143000" marR="0" lvl="2" indent="-219075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Ley General de Responsabilidades Administrativas investiga y sanciona faltas derivadas de Actos de Corrupción.</a:t>
            </a:r>
            <a:endParaRPr dirty="0"/>
          </a:p>
          <a:p>
            <a:pPr marL="1143000" marR="0" lvl="2" indent="-219075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Puede haber sanciones para personas físicas y/o morales que intervengan en actos de corrupción.</a:t>
            </a:r>
            <a:endParaRPr dirty="0"/>
          </a:p>
          <a:p>
            <a:pPr marL="1143000" marR="0" lvl="2" indent="-219075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sanciones pueden incluir la disolución de </a:t>
            </a:r>
            <a:r>
              <a:rPr lang="es-MX" sz="21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empresa / OSC,</a:t>
            </a:r>
            <a:r>
              <a:rPr lang="es-MX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 incluso la Prisión.</a:t>
            </a:r>
            <a:endParaRPr dirty="0"/>
          </a:p>
          <a:p>
            <a:pPr marL="1143000" marR="0" lvl="2" indent="-219075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Debemos ser íntegros en nuestro actuar diario.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3180092" y="264284"/>
            <a:ext cx="6764008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 ABC (Anti-soborno y Anticorrupción)</a:t>
            </a:r>
            <a:endParaRPr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-2303142" y="450389"/>
            <a:ext cx="8821970" cy="3701504"/>
            <a:chOff x="-2341242" y="180445"/>
            <a:chExt cx="8821970" cy="3701504"/>
          </a:xfrm>
        </p:grpSpPr>
        <p:grpSp>
          <p:nvGrpSpPr>
            <p:cNvPr id="229" name="Google Shape;229;p7"/>
            <p:cNvGrpSpPr/>
            <p:nvPr/>
          </p:nvGrpSpPr>
          <p:grpSpPr>
            <a:xfrm>
              <a:off x="-2341242" y="180445"/>
              <a:ext cx="8821970" cy="3701504"/>
              <a:chOff x="-3103242" y="-477722"/>
              <a:chExt cx="8821970" cy="3701504"/>
            </a:xfrm>
          </p:grpSpPr>
          <p:sp>
            <p:nvSpPr>
              <p:cNvPr id="230" name="Google Shape;230;p7"/>
              <p:cNvSpPr/>
              <p:nvPr/>
            </p:nvSpPr>
            <p:spPr>
              <a:xfrm>
                <a:off x="-3103242" y="-477722"/>
                <a:ext cx="3701504" cy="3701504"/>
              </a:xfrm>
              <a:prstGeom prst="blockArc">
                <a:avLst>
                  <a:gd name="adj1" fmla="val 18900000"/>
                  <a:gd name="adj2" fmla="val 2700000"/>
                  <a:gd name="adj3" fmla="val 584"/>
                </a:avLst>
              </a:prstGeom>
              <a:noFill/>
              <a:ln w="12700" cap="flat" cmpd="sng">
                <a:solidFill>
                  <a:srgbClr val="599B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384677" y="274606"/>
                <a:ext cx="5334051" cy="549212"/>
              </a:xfrm>
              <a:prstGeom prst="rect">
                <a:avLst/>
              </a:prstGeom>
              <a:solidFill>
                <a:schemeClr val="accent4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 txBox="1"/>
              <p:nvPr/>
            </p:nvSpPr>
            <p:spPr>
              <a:xfrm>
                <a:off x="384677" y="274606"/>
                <a:ext cx="5334051" cy="549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35925" tIns="40625" rIns="40625" bIns="406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Abstenerse de realizar una actividad determinada</a:t>
                </a: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41420" y="205954"/>
                <a:ext cx="686515" cy="68651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584316" y="1098424"/>
                <a:ext cx="5134412" cy="549212"/>
              </a:xfrm>
              <a:prstGeom prst="rect">
                <a:avLst/>
              </a:prstGeom>
              <a:solidFill>
                <a:srgbClr val="2EE844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 txBox="1"/>
              <p:nvPr/>
            </p:nvSpPr>
            <p:spPr>
              <a:xfrm>
                <a:off x="584316" y="1098424"/>
                <a:ext cx="5134412" cy="549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35925" tIns="40625" rIns="40625" bIns="406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Reportar al superior jerárquico y/o consulta en foro determinado</a:t>
                </a:r>
                <a:endParaRPr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241058" y="1029772"/>
                <a:ext cx="686515" cy="68651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2EE84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384677" y="1922242"/>
                <a:ext cx="5334051" cy="549212"/>
              </a:xfrm>
              <a:prstGeom prst="rect">
                <a:avLst/>
              </a:prstGeom>
              <a:solidFill>
                <a:srgbClr val="5999D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 txBox="1"/>
              <p:nvPr/>
            </p:nvSpPr>
            <p:spPr>
              <a:xfrm>
                <a:off x="384677" y="1922242"/>
                <a:ext cx="5334051" cy="549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35925" tIns="40625" rIns="40625" bIns="4062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 todo caso, solicitar aprobación (reporte &amp; aprobación)</a:t>
                </a: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41420" y="1853590"/>
                <a:ext cx="686515" cy="686515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5999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7"/>
            <p:cNvSpPr txBox="1"/>
            <p:nvPr/>
          </p:nvSpPr>
          <p:spPr>
            <a:xfrm>
              <a:off x="932825" y="1072860"/>
              <a:ext cx="5366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>
                  <a:solidFill>
                    <a:srgbClr val="00008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/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1045932" y="1927364"/>
              <a:ext cx="5366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>
                  <a:solidFill>
                    <a:srgbClr val="00008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952059" y="2781868"/>
              <a:ext cx="5366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000">
                  <a:solidFill>
                    <a:srgbClr val="00008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/>
            </a:p>
          </p:txBody>
        </p:sp>
      </p:grpSp>
      <p:grpSp>
        <p:nvGrpSpPr>
          <p:cNvPr id="243" name="Google Shape;243;p7"/>
          <p:cNvGrpSpPr/>
          <p:nvPr/>
        </p:nvGrpSpPr>
        <p:grpSpPr>
          <a:xfrm>
            <a:off x="4437150" y="3061327"/>
            <a:ext cx="7098519" cy="2781299"/>
            <a:chOff x="389" y="0"/>
            <a:chExt cx="7098519" cy="2781299"/>
          </a:xfrm>
        </p:grpSpPr>
        <p:sp>
          <p:nvSpPr>
            <p:cNvPr id="244" name="Google Shape;244;p7"/>
            <p:cNvSpPr/>
            <p:nvPr/>
          </p:nvSpPr>
          <p:spPr>
            <a:xfrm>
              <a:off x="532447" y="0"/>
              <a:ext cx="6034404" cy="27812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4E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89" y="834389"/>
              <a:ext cx="2178753" cy="111251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54698" y="888698"/>
              <a:ext cx="2070135" cy="1003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1) Cualquier regalo que se reciba y/o se pretenda dar a nombre de la OSC deberá reportarse y solicitar autorización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2460272" y="834389"/>
              <a:ext cx="2178753" cy="111251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2514581" y="888698"/>
              <a:ext cx="2070135" cy="1003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2) Registro y sometimiento a consideración de foro en dónde se analizan posibles riesgos</a:t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920155" y="834389"/>
              <a:ext cx="2178753" cy="1112519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4974464" y="888698"/>
              <a:ext cx="2070135" cy="1003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3) Establecemos precedentes y construimos reglas (si no las hay)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7"/>
          <p:cNvSpPr txBox="1"/>
          <p:nvPr/>
        </p:nvSpPr>
        <p:spPr>
          <a:xfrm>
            <a:off x="3853192" y="238884"/>
            <a:ext cx="6764008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Conflicto de interés/ Regalos</a:t>
            </a:r>
            <a:endParaRPr/>
          </a:p>
        </p:txBody>
      </p:sp>
      <p:pic>
        <p:nvPicPr>
          <p:cNvPr id="252" name="Google Shape;2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/>
          <p:nvPr/>
        </p:nvSpPr>
        <p:spPr>
          <a:xfrm>
            <a:off x="3554833" y="290540"/>
            <a:ext cx="5844208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Prevención de lavado de dinero</a:t>
            </a:r>
            <a:endParaRPr/>
          </a:p>
        </p:txBody>
      </p:sp>
      <p:sp>
        <p:nvSpPr>
          <p:cNvPr id="259" name="Google Shape;259;p8"/>
          <p:cNvSpPr txBox="1"/>
          <p:nvPr/>
        </p:nvSpPr>
        <p:spPr>
          <a:xfrm>
            <a:off x="848051" y="683525"/>
            <a:ext cx="10559700" cy="2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4031" marR="0" lvl="0" indent="-2440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80"/>
              <a:buFont typeface="Calibri"/>
              <a:buChar char="•"/>
            </a:pPr>
            <a:r>
              <a:rPr lang="es-MX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Proceso para </a:t>
            </a:r>
            <a:r>
              <a:rPr lang="es-MX" sz="24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encubrir </a:t>
            </a:r>
            <a:r>
              <a:rPr lang="es-MX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el origen </a:t>
            </a:r>
            <a:r>
              <a:rPr lang="es-MX" sz="24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ilícito de recursos </a:t>
            </a:r>
            <a:r>
              <a:rPr lang="es-MX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 el objetivo de hacer que parezcan </a:t>
            </a:r>
            <a:r>
              <a:rPr lang="es-MX" sz="24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legítimos</a:t>
            </a:r>
            <a:r>
              <a:rPr lang="es-MX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para que circulen de manera legal.</a:t>
            </a:r>
            <a:endParaRPr dirty="0"/>
          </a:p>
          <a:p>
            <a:pPr marL="244031" marR="0" lvl="0" indent="-24403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880"/>
              <a:buFont typeface="Calibri"/>
              <a:buChar char="•"/>
            </a:pPr>
            <a:r>
              <a:rPr lang="es-MX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Incluye entre otras: Tráfico de drogas, evasión fiscal, corrupción, piratería, prostitución, terrorismo, fraude, extorsión, contrabando, trata</a:t>
            </a:r>
            <a:r>
              <a:rPr lang="es-MX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recibir donativos.</a:t>
            </a:r>
            <a:endParaRPr sz="2400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1231" marR="0" lvl="1" indent="-236411" algn="l" rtl="0"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"/>
              <a:buFont typeface="Calibri"/>
              <a:buNone/>
            </a:pPr>
            <a:endParaRPr sz="1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"/>
              <a:buFont typeface="Calibri"/>
              <a:buNone/>
            </a:pPr>
            <a:endParaRPr sz="100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1231" marR="0" lvl="1" indent="-236411" algn="l" rtl="0"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20"/>
              <a:buFont typeface="Calibri"/>
              <a:buNone/>
            </a:pPr>
            <a:endParaRPr sz="1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7084522" y="2297723"/>
            <a:ext cx="2614227" cy="13446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9700" tIns="34850" rIns="69700" bIns="3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74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Reportar</a:t>
            </a: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4099260" y="2297723"/>
            <a:ext cx="2614227" cy="13446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9700" tIns="34850" rIns="69700" bIns="3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74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Detectar</a:t>
            </a:r>
            <a:endParaRPr/>
          </a:p>
        </p:txBody>
      </p:sp>
      <p:sp>
        <p:nvSpPr>
          <p:cNvPr id="262" name="Google Shape;262;p8"/>
          <p:cNvSpPr txBox="1"/>
          <p:nvPr/>
        </p:nvSpPr>
        <p:spPr>
          <a:xfrm>
            <a:off x="4191543" y="3894290"/>
            <a:ext cx="2429660" cy="60774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Monitoreo de Transacciones</a:t>
            </a:r>
            <a:endParaRPr/>
          </a:p>
        </p:txBody>
      </p:sp>
      <p:sp>
        <p:nvSpPr>
          <p:cNvPr id="263" name="Google Shape;263;p8"/>
          <p:cNvSpPr txBox="1"/>
          <p:nvPr/>
        </p:nvSpPr>
        <p:spPr>
          <a:xfrm>
            <a:off x="940606" y="2297723"/>
            <a:ext cx="2614227" cy="13446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69700" tIns="34850" rIns="69700" bIns="34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74" b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Prevenir</a:t>
            </a:r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940600" y="3891350"/>
            <a:ext cx="2614200" cy="615513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Identificación del </a:t>
            </a:r>
            <a:r>
              <a:rPr lang="es-MX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Cliente / donante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940600" y="4807479"/>
            <a:ext cx="2614200" cy="615513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Conocimiento del </a:t>
            </a:r>
            <a:r>
              <a:rPr lang="es-MX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Cliente / donante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7084522" y="3802725"/>
            <a:ext cx="2686535" cy="364564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Operaciones Inusuales</a:t>
            </a:r>
            <a:endParaRPr/>
          </a:p>
        </p:txBody>
      </p:sp>
      <p:sp>
        <p:nvSpPr>
          <p:cNvPr id="267" name="Google Shape;267;p8"/>
          <p:cNvSpPr/>
          <p:nvPr/>
        </p:nvSpPr>
        <p:spPr>
          <a:xfrm>
            <a:off x="7084522" y="4381273"/>
            <a:ext cx="2686535" cy="353943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Operaciones Relevantes</a:t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>
            <a:off x="7084522" y="4948788"/>
            <a:ext cx="2764694" cy="615553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Operaciones Internas Preocupantes</a:t>
            </a:r>
            <a:endParaRPr/>
          </a:p>
        </p:txBody>
      </p:sp>
      <p:pic>
        <p:nvPicPr>
          <p:cNvPr id="269" name="Google Shape;2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"/>
          <p:cNvSpPr/>
          <p:nvPr/>
        </p:nvSpPr>
        <p:spPr>
          <a:xfrm>
            <a:off x="2437088" y="2173501"/>
            <a:ext cx="1731909" cy="1562352"/>
          </a:xfrm>
          <a:prstGeom prst="ellipse">
            <a:avLst/>
          </a:prstGeom>
          <a:solidFill>
            <a:srgbClr val="027180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/>
          <p:nvPr/>
        </p:nvSpPr>
        <p:spPr>
          <a:xfrm>
            <a:off x="7345324" y="2088955"/>
            <a:ext cx="1731909" cy="1562352"/>
          </a:xfrm>
          <a:prstGeom prst="ellipse">
            <a:avLst/>
          </a:prstGeom>
          <a:solidFill>
            <a:srgbClr val="00008F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5032359" y="2128491"/>
            <a:ext cx="1731909" cy="1562352"/>
          </a:xfrm>
          <a:prstGeom prst="ellipse">
            <a:avLst/>
          </a:prstGeom>
          <a:solidFill>
            <a:srgbClr val="00AEC6"/>
          </a:solidFill>
          <a:ln w="9525" cap="flat" cmpd="sng">
            <a:solidFill>
              <a:srgbClr val="0271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71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7466435" y="2632667"/>
            <a:ext cx="148968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Datos personales sensibles</a:t>
            </a:r>
            <a:endParaRPr/>
          </a:p>
        </p:txBody>
      </p:sp>
      <p:sp>
        <p:nvSpPr>
          <p:cNvPr id="279" name="Google Shape;279;p9"/>
          <p:cNvSpPr txBox="1"/>
          <p:nvPr/>
        </p:nvSpPr>
        <p:spPr>
          <a:xfrm>
            <a:off x="5141716" y="2328113"/>
            <a:ext cx="144335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Datos personales financieros o patrimoniales</a:t>
            </a:r>
            <a:endParaRPr sz="1600" baseline="30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9"/>
          <p:cNvSpPr txBox="1"/>
          <p:nvPr/>
        </p:nvSpPr>
        <p:spPr>
          <a:xfrm>
            <a:off x="2648582" y="2292957"/>
            <a:ext cx="130892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Datos personales en general (identificación)</a:t>
            </a:r>
            <a:endParaRPr sz="160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844039" y="1205948"/>
            <a:ext cx="70033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Cualquier información concerniente a una persona física identificada o identificable. </a:t>
            </a:r>
            <a:endParaRPr/>
          </a:p>
        </p:txBody>
      </p:sp>
      <p:sp>
        <p:nvSpPr>
          <p:cNvPr id="282" name="Google Shape;282;p9"/>
          <p:cNvSpPr/>
          <p:nvPr/>
        </p:nvSpPr>
        <p:spPr>
          <a:xfrm>
            <a:off x="613481" y="4195019"/>
            <a:ext cx="104998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7188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Obligación de contar con una persona, o departamento de datos personales que dé tr</a:t>
            </a: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s-MX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mite a solicitudes de derechos ARCO y a fomentar la protección de datos personales al interior de la organización.</a:t>
            </a:r>
            <a:endParaRPr/>
          </a:p>
        </p:txBody>
      </p:sp>
      <p:pic>
        <p:nvPicPr>
          <p:cNvPr id="283" name="Google Shape;2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400" y="5651907"/>
            <a:ext cx="2748280" cy="95090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9"/>
          <p:cNvSpPr txBox="1"/>
          <p:nvPr/>
        </p:nvSpPr>
        <p:spPr>
          <a:xfrm>
            <a:off x="3554833" y="290540"/>
            <a:ext cx="5844208" cy="65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Century Gothic"/>
              <a:buNone/>
            </a:pPr>
            <a:r>
              <a:rPr lang="es-MX" sz="2400" b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son los datos personales?</a:t>
            </a:r>
            <a:endParaRPr/>
          </a:p>
        </p:txBody>
      </p:sp>
      <p:pic>
        <p:nvPicPr>
          <p:cNvPr id="285" name="Google Shape;2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69" y="5948592"/>
            <a:ext cx="654220" cy="65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620</Words>
  <Application>Microsoft Macintosh PowerPoint</Application>
  <PresentationFormat>Custom</PresentationFormat>
  <Paragraphs>109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 Estrada</dc:creator>
  <cp:lastModifiedBy>Margarita Sanchez</cp:lastModifiedBy>
  <cp:revision>2</cp:revision>
  <dcterms:created xsi:type="dcterms:W3CDTF">2019-03-11T20:00:39Z</dcterms:created>
  <dcterms:modified xsi:type="dcterms:W3CDTF">2021-08-31T19:04:29Z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0x010100A169CB69C31B3C4C91A8BA57AAF6C564</vt:lpwstr>
  </property>
  <property fmtid="{D5CDD505-2E9C-101B-9397-08002B2CF9AE}" pid="3" name="MSIP_Label_8cdfe17e-0d50-41e5-b41d-fc4b66934573_Enabled">
    <vt:lpwstr>true</vt:lpwstr>
  </property>
  <property fmtid="{D5CDD505-2E9C-101B-9397-08002B2CF9AE}" pid="4" name="MSIP_Label_8cdfe17e-0d50-41e5-b41d-fc4b66934573_SetDate">
    <vt:lpwstr>2021-07-09T22:18:28Z</vt:lpwstr>
  </property>
  <property fmtid="{D5CDD505-2E9C-101B-9397-08002B2CF9AE}" pid="5" name="MSIP_Label_8cdfe17e-0d50-41e5-b41d-fc4b66934573_Method">
    <vt:lpwstr>Standard</vt:lpwstr>
  </property>
  <property fmtid="{D5CDD505-2E9C-101B-9397-08002B2CF9AE}" pid="6" name="MSIP_Label_8cdfe17e-0d50-41e5-b41d-fc4b66934573_Name">
    <vt:lpwstr>MX_Internal</vt:lpwstr>
  </property>
  <property fmtid="{D5CDD505-2E9C-101B-9397-08002B2CF9AE}" pid="7" name="MSIP_Label_8cdfe17e-0d50-41e5-b41d-fc4b66934573_SiteId">
    <vt:lpwstr>396b38cc-aa65-492b-bb0e-3d94ed25a97b</vt:lpwstr>
  </property>
  <property fmtid="{D5CDD505-2E9C-101B-9397-08002B2CF9AE}" pid="8" name="MSIP_Label_8cdfe17e-0d50-41e5-b41d-fc4b66934573_ActionId">
    <vt:lpwstr>6ee0d91f-76ea-44a9-8286-d48ab9f256ef</vt:lpwstr>
  </property>
  <property fmtid="{D5CDD505-2E9C-101B-9397-08002B2CF9AE}" pid="9" name="MSIP_Label_8cdfe17e-0d50-41e5-b41d-fc4b66934573_ContentBits">
    <vt:lpwstr>2</vt:lpwstr>
  </property>
</Properties>
</file>